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74" r:id="rId4"/>
    <p:sldId id="273" r:id="rId5"/>
    <p:sldId id="272" r:id="rId6"/>
    <p:sldId id="271" r:id="rId7"/>
    <p:sldId id="270" r:id="rId8"/>
    <p:sldId id="269" r:id="rId9"/>
    <p:sldId id="268" r:id="rId10"/>
    <p:sldId id="267" r:id="rId11"/>
    <p:sldId id="262" r:id="rId12"/>
    <p:sldId id="257" r:id="rId13"/>
    <p:sldId id="256" r:id="rId14"/>
    <p:sldId id="275" r:id="rId15"/>
    <p:sldId id="276" r:id="rId16"/>
    <p:sldId id="263" r:id="rId17"/>
    <p:sldId id="258" r:id="rId18"/>
    <p:sldId id="259" r:id="rId19"/>
    <p:sldId id="260" r:id="rId20"/>
    <p:sldId id="261"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01" autoAdjust="0"/>
    <p:restoredTop sz="94660"/>
  </p:normalViewPr>
  <p:slideViewPr>
    <p:cSldViewPr snapToGrid="0">
      <p:cViewPr varScale="1">
        <p:scale>
          <a:sx n="67" d="100"/>
          <a:sy n="67" d="100"/>
        </p:scale>
        <p:origin x="568" y="52"/>
      </p:cViewPr>
      <p:guideLst/>
    </p:cSldViewPr>
  </p:slideViewPr>
  <p:notesTextViewPr>
    <p:cViewPr>
      <p:scale>
        <a:sx n="1" d="1"/>
        <a:sy n="1" d="1"/>
      </p:scale>
      <p:origin x="0" y="0"/>
    </p:cViewPr>
  </p:notesTextViewPr>
  <p:sorterViewPr>
    <p:cViewPr>
      <p:scale>
        <a:sx n="100" d="100"/>
        <a:sy n="100" d="100"/>
      </p:scale>
      <p:origin x="0" y="-60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7DE2A0-8112-4864-838A-D48063B444F8}"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1376363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DE2A0-8112-4864-838A-D48063B444F8}"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624728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DE2A0-8112-4864-838A-D48063B444F8}"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292547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DE2A0-8112-4864-838A-D48063B444F8}"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43340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7DE2A0-8112-4864-838A-D48063B444F8}"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3846250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7DE2A0-8112-4864-838A-D48063B444F8}"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213162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7DE2A0-8112-4864-838A-D48063B444F8}"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176309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7DE2A0-8112-4864-838A-D48063B444F8}"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2636674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DE2A0-8112-4864-838A-D48063B444F8}"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1327722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DE2A0-8112-4864-838A-D48063B444F8}"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128274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DE2A0-8112-4864-838A-D48063B444F8}"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822950-321F-4E3C-87FD-85D64404AC89}" type="slidenum">
              <a:rPr lang="en-US" smtClean="0"/>
              <a:t>‹#›</a:t>
            </a:fld>
            <a:endParaRPr lang="en-US"/>
          </a:p>
        </p:txBody>
      </p:sp>
    </p:spTree>
    <p:extLst>
      <p:ext uri="{BB962C8B-B14F-4D97-AF65-F5344CB8AC3E}">
        <p14:creationId xmlns:p14="http://schemas.microsoft.com/office/powerpoint/2010/main" val="35217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DE2A0-8112-4864-838A-D48063B444F8}" type="datetimeFigureOut">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22950-321F-4E3C-87FD-85D64404AC89}" type="slidenum">
              <a:rPr lang="en-US" smtClean="0"/>
              <a:t>‹#›</a:t>
            </a:fld>
            <a:endParaRPr lang="en-US"/>
          </a:p>
        </p:txBody>
      </p:sp>
    </p:spTree>
    <p:extLst>
      <p:ext uri="{BB962C8B-B14F-4D97-AF65-F5344CB8AC3E}">
        <p14:creationId xmlns:p14="http://schemas.microsoft.com/office/powerpoint/2010/main" val="2143495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askanydifference.com/difference-between-virtual-reality-and-artificial-intelligenc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askanydifference.com/difference-between-translator-and-interpreter-with-tabl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703" t="15374" r="21340" b="9855"/>
          <a:stretch/>
        </p:blipFill>
        <p:spPr>
          <a:xfrm>
            <a:off x="438054" y="161924"/>
            <a:ext cx="10915746" cy="6626769"/>
          </a:xfrm>
          <a:prstGeom prst="rect">
            <a:avLst/>
          </a:prstGeom>
        </p:spPr>
      </p:pic>
    </p:spTree>
    <p:extLst>
      <p:ext uri="{BB962C8B-B14F-4D97-AF65-F5344CB8AC3E}">
        <p14:creationId xmlns:p14="http://schemas.microsoft.com/office/powerpoint/2010/main" val="2079143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14" t="25370" r="47625" b="28274"/>
          <a:stretch/>
        </p:blipFill>
        <p:spPr>
          <a:xfrm>
            <a:off x="1666266" y="276224"/>
            <a:ext cx="8649309" cy="6563411"/>
          </a:xfrm>
          <a:prstGeom prst="rect">
            <a:avLst/>
          </a:prstGeom>
        </p:spPr>
      </p:pic>
    </p:spTree>
    <p:extLst>
      <p:ext uri="{BB962C8B-B14F-4D97-AF65-F5344CB8AC3E}">
        <p14:creationId xmlns:p14="http://schemas.microsoft.com/office/powerpoint/2010/main" val="53143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3039725" cy="438150"/>
          </a:xfrm>
        </p:spPr>
        <p:txBody>
          <a:bodyPr>
            <a:noAutofit/>
          </a:bodyPr>
          <a:lstStyle/>
          <a:p>
            <a:r>
              <a:rPr lang="en-US" sz="2400" b="1" dirty="0" smtClean="0">
                <a:solidFill>
                  <a:srgbClr val="FF0000"/>
                </a:solidFill>
              </a:rPr>
              <a:t>Why to Learn and Use C programming Language–  C is a the Most Greenest Programming Language</a:t>
            </a:r>
            <a:endParaRPr lang="en-US" sz="2400" b="1" dirty="0">
              <a:solidFill>
                <a:srgbClr val="FF0000"/>
              </a:solidFill>
            </a:endParaRPr>
          </a:p>
        </p:txBody>
      </p:sp>
      <p:sp>
        <p:nvSpPr>
          <p:cNvPr id="5" name="Content Placeholder 4"/>
          <p:cNvSpPr>
            <a:spLocks noGrp="1"/>
          </p:cNvSpPr>
          <p:nvPr>
            <p:ph idx="1"/>
          </p:nvPr>
        </p:nvSpPr>
        <p:spPr>
          <a:xfrm>
            <a:off x="76201" y="438150"/>
            <a:ext cx="12106274" cy="6248400"/>
          </a:xfrm>
        </p:spPr>
        <p:txBody>
          <a:bodyPr>
            <a:noAutofit/>
          </a:bodyPr>
          <a:lstStyle/>
          <a:p>
            <a:r>
              <a:rPr lang="en-US" sz="1400" dirty="0"/>
              <a:t>Programming is one of the most important tools that have increased the power of computers and the internet.  From small computational programs to big programs, a lot has been achieved by computer geeks with the help of programming</a:t>
            </a:r>
            <a:r>
              <a:rPr lang="en-US" sz="1400" dirty="0" smtClean="0"/>
              <a:t>.</a:t>
            </a:r>
            <a:endParaRPr lang="en-US" sz="1400" dirty="0"/>
          </a:p>
          <a:p>
            <a:r>
              <a:rPr lang="en-US" sz="1400" dirty="0" smtClean="0"/>
              <a:t>Since </a:t>
            </a:r>
            <a:r>
              <a:rPr lang="en-US" sz="1400" dirty="0"/>
              <a:t>it is very easy to learn, C programming in less time. Below are some of the compelling reasons to choose C programming online training.</a:t>
            </a:r>
          </a:p>
          <a:p>
            <a:r>
              <a:rPr lang="en-US" sz="1400" b="1" dirty="0"/>
              <a:t>1. Makes you familiar with the Programming Structures</a:t>
            </a:r>
            <a:endParaRPr lang="en-US" sz="1400" dirty="0"/>
          </a:p>
          <a:p>
            <a:r>
              <a:rPr lang="en-US" sz="1400" dirty="0"/>
              <a:t>As stated above, C is the base or foundation of the other programming languages, with learning the C programming; you would simultaneously learn the concepts of other programming languages. Same concepts like operators, data types, variables, and many more concepts are used in the same way we write in C.</a:t>
            </a:r>
          </a:p>
          <a:p>
            <a:r>
              <a:rPr lang="en-US" sz="1400" b="1" dirty="0"/>
              <a:t>2. Learn the Fundamentals of Computer Programs</a:t>
            </a:r>
            <a:endParaRPr lang="en-US" sz="1400" dirty="0"/>
          </a:p>
          <a:p>
            <a:r>
              <a:rPr lang="en-US" sz="1400" dirty="0"/>
              <a:t>Major programs like computer architecture, operating systems, computer networks, etc. are developed by C and require a decent understanding of C when you are working with them vice-versa.  In today’s world, many more basic concepts are masked therefore in order to work with the basics of the computer system; you need to have C programming skills.</a:t>
            </a:r>
          </a:p>
          <a:p>
            <a:r>
              <a:rPr lang="en-US" sz="1400" b="1" dirty="0"/>
              <a:t>3. Easy to Learn and Apply</a:t>
            </a:r>
            <a:endParaRPr lang="en-US" sz="1400" dirty="0"/>
          </a:p>
          <a:p>
            <a:r>
              <a:rPr lang="en-US" sz="1400" dirty="0"/>
              <a:t>As the internet is flooded with a myriad of promotional content promoting the various programming languages, beginners like you often get confused to decide what they should learn first. You cannot master or develop great programming skills without mastering the base or foundation.</a:t>
            </a:r>
          </a:p>
          <a:p>
            <a:r>
              <a:rPr lang="en-US" sz="1400" dirty="0"/>
              <a:t>C is the foundation or base to understand the other high-level programming languages. Furthermore, it is very easy to learn even if you have zero knowledge of programming, you can learn it fast.</a:t>
            </a:r>
          </a:p>
          <a:p>
            <a:r>
              <a:rPr lang="en-US" sz="1400" b="1" dirty="0"/>
              <a:t>4. C is Omnipresent Languages</a:t>
            </a:r>
            <a:endParaRPr lang="en-US" sz="1400" dirty="0"/>
          </a:p>
          <a:p>
            <a:r>
              <a:rPr lang="en-US" sz="1400" dirty="0"/>
              <a:t>C is present everywhere. Major operating system’s Kernels are developed using C and even browsers like Chrome, Firefox use C in some manner. Furthermore, popular game engines, unreal engines, unity 3D, etc. are written in the C language.</a:t>
            </a:r>
          </a:p>
          <a:p>
            <a:r>
              <a:rPr lang="en-US" sz="1400" dirty="0" smtClean="0"/>
              <a:t>Though </a:t>
            </a:r>
            <a:r>
              <a:rPr lang="en-US" sz="1400" dirty="0"/>
              <a:t>it is an old language, it is still one of the most popular languages in the world. On the whole, if you want to learn the basics and fundamentals of computer systems and programming, having knowledge is a prerequisite.</a:t>
            </a:r>
          </a:p>
          <a:p>
            <a:r>
              <a:rPr lang="en-US" sz="1400" b="1" dirty="0"/>
              <a:t> 5. Great career opportunities in coming future</a:t>
            </a:r>
            <a:endParaRPr lang="en-US" sz="1400" dirty="0"/>
          </a:p>
          <a:p>
            <a:r>
              <a:rPr lang="en-US" sz="1400" dirty="0"/>
              <a:t>Since C is used in almost every industry, job opportunities are plenty</a:t>
            </a:r>
            <a:r>
              <a:rPr lang="en-US" sz="1400" dirty="0" smtClean="0"/>
              <a:t>.</a:t>
            </a:r>
            <a:endParaRPr lang="en-US" sz="1400" dirty="0"/>
          </a:p>
        </p:txBody>
      </p:sp>
    </p:spTree>
    <p:extLst>
      <p:ext uri="{BB962C8B-B14F-4D97-AF65-F5344CB8AC3E}">
        <p14:creationId xmlns:p14="http://schemas.microsoft.com/office/powerpoint/2010/main" val="535349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99" y="1859340"/>
            <a:ext cx="11972925" cy="3046988"/>
          </a:xfrm>
          <a:prstGeom prst="rect">
            <a:avLst/>
          </a:prstGeom>
        </p:spPr>
        <p:txBody>
          <a:bodyPr wrap="square">
            <a:spAutoFit/>
          </a:bodyPr>
          <a:lstStyle/>
          <a:p>
            <a:pPr marL="285750" indent="-285750">
              <a:buFont typeface="Arial" panose="020B0604020202020204" pitchFamily="34" charset="0"/>
              <a:buChar char="•"/>
            </a:pPr>
            <a:r>
              <a:rPr lang="en-US" sz="2000" dirty="0" smtClean="0"/>
              <a:t>“This paper presents a study of the runtime, memory usage, and energy consumption of twenty-seven well-known software languages. </a:t>
            </a:r>
          </a:p>
          <a:p>
            <a:pPr marL="285750" indent="-285750">
              <a:buFont typeface="Arial" panose="020B0604020202020204" pitchFamily="34" charset="0"/>
              <a:buChar char="•"/>
            </a:pPr>
            <a:r>
              <a:rPr lang="en-US" sz="2000" dirty="0" smtClean="0"/>
              <a:t>We monitor the performance of such languages using ten different programming problems, expressed in each of the languages. </a:t>
            </a:r>
          </a:p>
          <a:p>
            <a:pPr marL="285750" indent="-285750">
              <a:buFont typeface="Arial" panose="020B0604020202020204" pitchFamily="34" charset="0"/>
              <a:buChar char="•"/>
            </a:pPr>
            <a:r>
              <a:rPr lang="en-US" sz="2000" dirty="0" smtClean="0"/>
              <a:t>Our results show interesting findings, such as slower/faster languages consuming less/more energy, and how memory usage influences energy consumption. </a:t>
            </a:r>
          </a:p>
          <a:p>
            <a:pPr marL="285750" indent="-285750">
              <a:buFont typeface="Arial" panose="020B0604020202020204" pitchFamily="34" charset="0"/>
              <a:buChar char="•"/>
            </a:pPr>
            <a:r>
              <a:rPr lang="en-US" sz="2000" dirty="0" smtClean="0"/>
              <a:t>We show how to use our results to provide software engineers support to decide which language to use when energy efficiency is a concern.”</a:t>
            </a:r>
          </a:p>
          <a:p>
            <a:pPr marL="285750" indent="-285750">
              <a:buFont typeface="Arial" panose="020B0604020202020204" pitchFamily="34" charset="0"/>
              <a:buChar char="•"/>
            </a:pPr>
            <a:r>
              <a:rPr lang="en-US" sz="3200" dirty="0" smtClean="0">
                <a:solidFill>
                  <a:srgbClr val="C00000"/>
                </a:solidFill>
              </a:rPr>
              <a:t>The Bench marks includes Energy, Time and Memory</a:t>
            </a:r>
          </a:p>
        </p:txBody>
      </p:sp>
      <p:sp>
        <p:nvSpPr>
          <p:cNvPr id="5" name="Rectangle 4"/>
          <p:cNvSpPr/>
          <p:nvPr/>
        </p:nvSpPr>
        <p:spPr>
          <a:xfrm>
            <a:off x="264202" y="321576"/>
            <a:ext cx="11593815" cy="1323439"/>
          </a:xfrm>
          <a:prstGeom prst="rect">
            <a:avLst/>
          </a:prstGeom>
        </p:spPr>
        <p:txBody>
          <a:bodyPr wrap="square">
            <a:spAutoFit/>
          </a:bodyPr>
          <a:lstStyle/>
          <a:p>
            <a:pPr algn="ctr"/>
            <a:r>
              <a:rPr lang="en-US" sz="4000" dirty="0" smtClean="0">
                <a:solidFill>
                  <a:srgbClr val="FF0000"/>
                </a:solidFill>
              </a:rPr>
              <a:t>Energy Efficiency across Programming Languages- Greenest Languages</a:t>
            </a:r>
            <a:endParaRPr lang="en-US" sz="4000" dirty="0">
              <a:solidFill>
                <a:srgbClr val="FF0000"/>
              </a:solidFill>
            </a:endParaRPr>
          </a:p>
        </p:txBody>
      </p:sp>
    </p:spTree>
    <p:extLst>
      <p:ext uri="{BB962C8B-B14F-4D97-AF65-F5344CB8AC3E}">
        <p14:creationId xmlns:p14="http://schemas.microsoft.com/office/powerpoint/2010/main" val="1842348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0075" y="142875"/>
            <a:ext cx="6648450" cy="6572250"/>
          </a:xfrm>
          <a:prstGeom prst="rect">
            <a:avLst/>
          </a:prstGeom>
        </p:spPr>
      </p:pic>
      <p:sp>
        <p:nvSpPr>
          <p:cNvPr id="5" name="Rectangle 4"/>
          <p:cNvSpPr/>
          <p:nvPr/>
        </p:nvSpPr>
        <p:spPr>
          <a:xfrm>
            <a:off x="7248525" y="2828836"/>
            <a:ext cx="4743449" cy="2677656"/>
          </a:xfrm>
          <a:prstGeom prst="rect">
            <a:avLst/>
          </a:prstGeom>
        </p:spPr>
        <p:txBody>
          <a:bodyPr wrap="square">
            <a:spAutoFit/>
          </a:bodyPr>
          <a:lstStyle/>
          <a:p>
            <a:r>
              <a:rPr lang="en-US" sz="2800" dirty="0" smtClean="0">
                <a:solidFill>
                  <a:srgbClr val="FF0000"/>
                </a:solidFill>
              </a:rPr>
              <a:t>C is the most efficient programming language, while</a:t>
            </a:r>
          </a:p>
          <a:p>
            <a:r>
              <a:rPr lang="en-US" sz="2800" dirty="0" smtClean="0">
                <a:solidFill>
                  <a:srgbClr val="FF0000"/>
                </a:solidFill>
              </a:rPr>
              <a:t> Python and Perl are the least environmental friendly (</a:t>
            </a:r>
            <a:r>
              <a:rPr lang="en-US" sz="2800" dirty="0" err="1" smtClean="0">
                <a:solidFill>
                  <a:srgbClr val="FF0000"/>
                </a:solidFill>
              </a:rPr>
              <a:t>Greenset</a:t>
            </a:r>
            <a:r>
              <a:rPr lang="en-US" sz="2800" dirty="0" smtClean="0">
                <a:solidFill>
                  <a:srgbClr val="FF0000"/>
                </a:solidFill>
              </a:rPr>
              <a:t>) programming languages.</a:t>
            </a:r>
          </a:p>
        </p:txBody>
      </p:sp>
    </p:spTree>
    <p:extLst>
      <p:ext uri="{BB962C8B-B14F-4D97-AF65-F5344CB8AC3E}">
        <p14:creationId xmlns:p14="http://schemas.microsoft.com/office/powerpoint/2010/main" val="1123956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67" t="20000" r="30833" b="4445"/>
          <a:stretch/>
        </p:blipFill>
        <p:spPr>
          <a:xfrm>
            <a:off x="1752600" y="76201"/>
            <a:ext cx="8686800" cy="6726115"/>
          </a:xfrm>
          <a:prstGeom prst="rect">
            <a:avLst/>
          </a:prstGeom>
        </p:spPr>
      </p:pic>
    </p:spTree>
    <p:extLst>
      <p:ext uri="{BB962C8B-B14F-4D97-AF65-F5344CB8AC3E}">
        <p14:creationId xmlns:p14="http://schemas.microsoft.com/office/powerpoint/2010/main" val="2103244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2600" y="76201"/>
            <a:ext cx="8686800" cy="6701709"/>
          </a:xfrm>
          <a:prstGeom prst="rect">
            <a:avLst/>
          </a:prstGeom>
        </p:spPr>
      </p:pic>
    </p:spTree>
    <p:extLst>
      <p:ext uri="{BB962C8B-B14F-4D97-AF65-F5344CB8AC3E}">
        <p14:creationId xmlns:p14="http://schemas.microsoft.com/office/powerpoint/2010/main" val="1720773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Programming Language Environment</a:t>
            </a:r>
            <a:endParaRPr lang="en-US" dirty="0">
              <a:solidFill>
                <a:srgbClr val="FF0000"/>
              </a:solidFill>
            </a:endParaRPr>
          </a:p>
        </p:txBody>
      </p:sp>
      <p:sp>
        <p:nvSpPr>
          <p:cNvPr id="3" name="Text Placeholder 2"/>
          <p:cNvSpPr>
            <a:spLocks noGrp="1"/>
          </p:cNvSpPr>
          <p:nvPr>
            <p:ph type="body" idx="1"/>
          </p:nvPr>
        </p:nvSpPr>
        <p:spPr/>
        <p:txBody>
          <a:bodyPr>
            <a:normAutofit/>
          </a:bodyPr>
          <a:lstStyle/>
          <a:p>
            <a:pPr algn="ctr"/>
            <a:r>
              <a:rPr lang="en-US" sz="4400" dirty="0" smtClean="0">
                <a:solidFill>
                  <a:srgbClr val="002060"/>
                </a:solidFill>
              </a:rPr>
              <a:t>IDE vs. SDK</a:t>
            </a:r>
            <a:endParaRPr lang="en-US" sz="4400" dirty="0">
              <a:solidFill>
                <a:srgbClr val="002060"/>
              </a:solidFill>
            </a:endParaRPr>
          </a:p>
        </p:txBody>
      </p:sp>
    </p:spTree>
    <p:extLst>
      <p:ext uri="{BB962C8B-B14F-4D97-AF65-F5344CB8AC3E}">
        <p14:creationId xmlns:p14="http://schemas.microsoft.com/office/powerpoint/2010/main" val="241636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553" y="675830"/>
            <a:ext cx="11916383" cy="6463308"/>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2060"/>
                </a:solidFill>
              </a:rPr>
              <a:t>Net Beans and Eclipse are good example for IDE</a:t>
            </a:r>
          </a:p>
          <a:p>
            <a:pPr marL="285750" indent="-285750">
              <a:buFont typeface="Arial" panose="020B0604020202020204" pitchFamily="34" charset="0"/>
              <a:buChar char="•"/>
            </a:pPr>
            <a:r>
              <a:rPr lang="en-US" dirty="0" smtClean="0">
                <a:solidFill>
                  <a:srgbClr val="002060"/>
                </a:solidFill>
              </a:rPr>
              <a:t>An integrated development environment (IDE) is a software suite that consolidates basic tools required to write and test software.</a:t>
            </a:r>
          </a:p>
          <a:p>
            <a:pPr marL="285750" indent="-285750">
              <a:buFont typeface="Arial" panose="020B0604020202020204" pitchFamily="34" charset="0"/>
              <a:buChar char="•"/>
            </a:pPr>
            <a:r>
              <a:rPr lang="en-US" dirty="0" smtClean="0">
                <a:solidFill>
                  <a:srgbClr val="002060"/>
                </a:solidFill>
              </a:rPr>
              <a:t>Developers use numerous tools throughout software code creation, building and testing. Development tools often include text editors, code libraries, compilers and test platforms. </a:t>
            </a:r>
          </a:p>
          <a:p>
            <a:pPr marL="285750" indent="-285750">
              <a:buFont typeface="Arial" panose="020B0604020202020204" pitchFamily="34" charset="0"/>
              <a:buChar char="•"/>
            </a:pPr>
            <a:r>
              <a:rPr lang="en-US" dirty="0" smtClean="0">
                <a:solidFill>
                  <a:srgbClr val="002060"/>
                </a:solidFill>
              </a:rPr>
              <a:t>Without an IDE, a developer must select, deploy, integrate and manage all of these tools separately. An IDE brings many of those development-related tools together as a single framework, application or service. </a:t>
            </a:r>
          </a:p>
          <a:p>
            <a:pPr marL="285750" indent="-285750">
              <a:buFont typeface="Arial" panose="020B0604020202020204" pitchFamily="34" charset="0"/>
              <a:buChar char="•"/>
            </a:pPr>
            <a:r>
              <a:rPr lang="en-US" dirty="0" smtClean="0">
                <a:solidFill>
                  <a:srgbClr val="002060"/>
                </a:solidFill>
              </a:rPr>
              <a:t>The integrated toolset is designed to simplify software development and can identify and minimize coding mistakes and typos.</a:t>
            </a:r>
          </a:p>
          <a:p>
            <a:pPr marL="285750" indent="-285750">
              <a:buFont typeface="Arial" panose="020B0604020202020204" pitchFamily="34" charset="0"/>
              <a:buChar char="•"/>
            </a:pPr>
            <a:r>
              <a:rPr lang="en-US" dirty="0" smtClean="0">
                <a:solidFill>
                  <a:srgbClr val="002060"/>
                </a:solidFill>
              </a:rPr>
              <a:t>Some IDEs are open source, while others are commercial offerings.</a:t>
            </a:r>
          </a:p>
          <a:p>
            <a:pPr marL="285750" indent="-285750">
              <a:buFont typeface="Arial" panose="020B0604020202020204" pitchFamily="34" charset="0"/>
              <a:buChar char="•"/>
            </a:pPr>
            <a:r>
              <a:rPr lang="en-US" dirty="0" smtClean="0">
                <a:solidFill>
                  <a:srgbClr val="002060"/>
                </a:solidFill>
              </a:rPr>
              <a:t>An IDE can be a standalone application or it can be part of a larger package.</a:t>
            </a:r>
          </a:p>
          <a:p>
            <a:pPr marL="285750" indent="-285750">
              <a:buFont typeface="Arial" panose="020B0604020202020204" pitchFamily="34" charset="0"/>
              <a:buChar char="•"/>
            </a:pPr>
            <a:r>
              <a:rPr lang="en-US" dirty="0" smtClean="0">
                <a:solidFill>
                  <a:srgbClr val="002060"/>
                </a:solidFill>
              </a:rPr>
              <a:t>An IDE typically contains a code editor, a compiler or interpreter, and a debugger, accessed through a single graphical user interface (GUI). </a:t>
            </a:r>
          </a:p>
          <a:p>
            <a:pPr marL="285750" indent="-285750">
              <a:buFont typeface="Arial" panose="020B0604020202020204" pitchFamily="34" charset="0"/>
              <a:buChar char="•"/>
            </a:pPr>
            <a:r>
              <a:rPr lang="en-US" dirty="0" smtClean="0">
                <a:solidFill>
                  <a:srgbClr val="002060"/>
                </a:solidFill>
              </a:rPr>
              <a:t>The user writes and edits source code in the code editor. </a:t>
            </a:r>
          </a:p>
          <a:p>
            <a:pPr marL="285750" indent="-285750">
              <a:buFont typeface="Arial" panose="020B0604020202020204" pitchFamily="34" charset="0"/>
              <a:buChar char="•"/>
            </a:pPr>
            <a:r>
              <a:rPr lang="en-US" dirty="0" smtClean="0">
                <a:solidFill>
                  <a:srgbClr val="002060"/>
                </a:solidFill>
              </a:rPr>
              <a:t>The compiler translates the source code into a readable language that is executable for a computer. And the debugger tests the software to solve any issues or bugs.</a:t>
            </a:r>
          </a:p>
          <a:p>
            <a:r>
              <a:rPr lang="en-US" dirty="0" smtClean="0">
                <a:solidFill>
                  <a:srgbClr val="002060"/>
                </a:solidFill>
              </a:rPr>
              <a:t>Benefits of using IDEs</a:t>
            </a:r>
          </a:p>
          <a:p>
            <a:pPr marL="285750" indent="-285750">
              <a:buFont typeface="Arial" panose="020B0604020202020204" pitchFamily="34" charset="0"/>
              <a:buChar char="•"/>
            </a:pPr>
            <a:r>
              <a:rPr lang="en-US" dirty="0" smtClean="0">
                <a:solidFill>
                  <a:srgbClr val="002060"/>
                </a:solidFill>
              </a:rPr>
              <a:t>An IDE can improve the productivity of software developers thanks to fast setup and standardization across tools.</a:t>
            </a:r>
          </a:p>
          <a:p>
            <a:pPr marL="285750" indent="-285750">
              <a:buFont typeface="Arial" panose="020B0604020202020204" pitchFamily="34" charset="0"/>
              <a:buChar char="•"/>
            </a:pPr>
            <a:r>
              <a:rPr lang="en-US" dirty="0" smtClean="0">
                <a:solidFill>
                  <a:srgbClr val="002060"/>
                </a:solidFill>
              </a:rPr>
              <a:t>Without an IDE, developers spend time deciding what tools to use for various tasks, configuring the tools and learning how to use them. Many or even all of the necessary </a:t>
            </a:r>
            <a:r>
              <a:rPr lang="en-US" dirty="0" err="1" smtClean="0">
                <a:solidFill>
                  <a:srgbClr val="002060"/>
                </a:solidFill>
              </a:rPr>
              <a:t>dev</a:t>
            </a:r>
            <a:r>
              <a:rPr lang="en-US" dirty="0" smtClean="0">
                <a:solidFill>
                  <a:srgbClr val="002060"/>
                </a:solidFill>
              </a:rPr>
              <a:t>-test tools are included in one integrated development environment.</a:t>
            </a:r>
          </a:p>
          <a:p>
            <a:pPr marL="285750" indent="-285750">
              <a:buFont typeface="Arial" panose="020B0604020202020204" pitchFamily="34" charset="0"/>
              <a:buChar char="•"/>
            </a:pPr>
            <a:r>
              <a:rPr lang="en-US" dirty="0" smtClean="0">
                <a:solidFill>
                  <a:srgbClr val="002060"/>
                </a:solidFill>
              </a:rPr>
              <a:t>IDEs are also designed with all their tools under one user interface. An IDE can standardize the development process by organizing the necessary features for software development in the UI.</a:t>
            </a:r>
          </a:p>
          <a:p>
            <a:endParaRPr lang="en-US" dirty="0"/>
          </a:p>
        </p:txBody>
      </p:sp>
      <p:sp>
        <p:nvSpPr>
          <p:cNvPr id="3" name="TextBox 2"/>
          <p:cNvSpPr txBox="1"/>
          <p:nvPr/>
        </p:nvSpPr>
        <p:spPr>
          <a:xfrm>
            <a:off x="1031121" y="38910"/>
            <a:ext cx="9383210" cy="707886"/>
          </a:xfrm>
          <a:prstGeom prst="rect">
            <a:avLst/>
          </a:prstGeom>
          <a:noFill/>
        </p:spPr>
        <p:txBody>
          <a:bodyPr wrap="none" rtlCol="0">
            <a:spAutoFit/>
          </a:bodyPr>
          <a:lstStyle/>
          <a:p>
            <a:r>
              <a:rPr lang="en-US" sz="4000" b="1" dirty="0" smtClean="0">
                <a:solidFill>
                  <a:srgbClr val="C00000"/>
                </a:solidFill>
              </a:rPr>
              <a:t>Integrated Development Environment </a:t>
            </a:r>
            <a:r>
              <a:rPr lang="en-US" sz="4000" b="1" dirty="0">
                <a:solidFill>
                  <a:srgbClr val="C00000"/>
                </a:solidFill>
              </a:rPr>
              <a:t>(IDE</a:t>
            </a:r>
            <a:r>
              <a:rPr lang="en-US" sz="4000" b="1" dirty="0" smtClean="0">
                <a:solidFill>
                  <a:srgbClr val="C00000"/>
                </a:solidFill>
              </a:rPr>
              <a:t>)</a:t>
            </a:r>
            <a:endParaRPr lang="en-US" sz="4000" b="1" dirty="0">
              <a:solidFill>
                <a:srgbClr val="C00000"/>
              </a:solidFill>
            </a:endParaRPr>
          </a:p>
        </p:txBody>
      </p:sp>
    </p:spTree>
    <p:extLst>
      <p:ext uri="{BB962C8B-B14F-4D97-AF65-F5344CB8AC3E}">
        <p14:creationId xmlns:p14="http://schemas.microsoft.com/office/powerpoint/2010/main" val="1168650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119" y="641401"/>
            <a:ext cx="9867292" cy="5545389"/>
          </a:xfrm>
          <a:prstGeom prst="rect">
            <a:avLst/>
          </a:prstGeom>
        </p:spPr>
      </p:pic>
      <p:sp>
        <p:nvSpPr>
          <p:cNvPr id="3" name="TextBox 2"/>
          <p:cNvSpPr txBox="1"/>
          <p:nvPr/>
        </p:nvSpPr>
        <p:spPr>
          <a:xfrm>
            <a:off x="2811289" y="-29184"/>
            <a:ext cx="4417876" cy="707886"/>
          </a:xfrm>
          <a:prstGeom prst="rect">
            <a:avLst/>
          </a:prstGeom>
          <a:noFill/>
        </p:spPr>
        <p:txBody>
          <a:bodyPr wrap="none" rtlCol="0">
            <a:spAutoFit/>
          </a:bodyPr>
          <a:lstStyle/>
          <a:p>
            <a:r>
              <a:rPr lang="en-US" sz="4000" dirty="0" smtClean="0">
                <a:solidFill>
                  <a:srgbClr val="FF0000"/>
                </a:solidFill>
              </a:rPr>
              <a:t>IDE – Sample Screen</a:t>
            </a:r>
            <a:endParaRPr lang="en-US" sz="4000" dirty="0">
              <a:solidFill>
                <a:srgbClr val="FF0000"/>
              </a:solidFill>
            </a:endParaRPr>
          </a:p>
        </p:txBody>
      </p:sp>
    </p:spTree>
    <p:extLst>
      <p:ext uri="{BB962C8B-B14F-4D97-AF65-F5344CB8AC3E}">
        <p14:creationId xmlns:p14="http://schemas.microsoft.com/office/powerpoint/2010/main" val="44780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49" y="408712"/>
            <a:ext cx="12011025" cy="6432530"/>
          </a:xfrm>
          <a:prstGeom prst="rect">
            <a:avLst/>
          </a:prstGeom>
        </p:spPr>
        <p:txBody>
          <a:bodyPr wrap="square">
            <a:spAutoFit/>
          </a:bodyPr>
          <a:lstStyle/>
          <a:p>
            <a:pPr marL="342900" indent="-342900" fontAlgn="base">
              <a:buFont typeface="Arial" panose="020B0604020202020204" pitchFamily="34" charset="0"/>
              <a:buChar char="•"/>
            </a:pPr>
            <a:r>
              <a:rPr lang="en-US" b="0" i="0" dirty="0" smtClean="0">
                <a:solidFill>
                  <a:srgbClr val="7030A0"/>
                </a:solidFill>
                <a:effectLst/>
                <a:latin typeface="Sohne"/>
              </a:rPr>
              <a:t>SDK is an abbreviation for a software development kit, often known as a </a:t>
            </a:r>
            <a:r>
              <a:rPr lang="en-US" b="0" i="0" dirty="0" err="1" smtClean="0">
                <a:solidFill>
                  <a:srgbClr val="7030A0"/>
                </a:solidFill>
                <a:effectLst/>
                <a:latin typeface="Sohne"/>
              </a:rPr>
              <a:t>devkit</a:t>
            </a:r>
            <a:r>
              <a:rPr lang="en-US" b="0" i="0" dirty="0" smtClean="0">
                <a:solidFill>
                  <a:srgbClr val="7030A0"/>
                </a:solidFill>
                <a:effectLst/>
                <a:latin typeface="Sohne"/>
              </a:rPr>
              <a:t>. It is a collection of software tools and programs that developers use to create apps for certain platforms.</a:t>
            </a:r>
            <a:endParaRPr lang="en-US" dirty="0" smtClean="0">
              <a:solidFill>
                <a:srgbClr val="7030A0"/>
              </a:solidFill>
            </a:endParaRPr>
          </a:p>
          <a:p>
            <a:pPr marL="342900" indent="-342900" fontAlgn="base">
              <a:buFont typeface="Arial" panose="020B0604020202020204" pitchFamily="34" charset="0"/>
              <a:buChar char="•"/>
            </a:pPr>
            <a:r>
              <a:rPr lang="en-US" dirty="0">
                <a:solidFill>
                  <a:srgbClr val="7030A0"/>
                </a:solidFill>
              </a:rPr>
              <a:t>SDK tools will contain libraries, documentation, code examples, procedures, and instructions for developers to utilize and incorporate into their own projects.  </a:t>
            </a:r>
          </a:p>
          <a:p>
            <a:pPr marL="342900" indent="-342900" fontAlgn="base">
              <a:buFont typeface="Arial" panose="020B0604020202020204" pitchFamily="34" charset="0"/>
              <a:buChar char="•"/>
            </a:pPr>
            <a:r>
              <a:rPr lang="en-US" dirty="0">
                <a:solidFill>
                  <a:srgbClr val="7030A0"/>
                </a:solidFill>
              </a:rPr>
              <a:t>On the contrary, an Integrated Development Environment (IDE) helps programmers to streamline the process of creating a computer program.</a:t>
            </a:r>
          </a:p>
          <a:p>
            <a:pPr marL="342900" indent="-342900" fontAlgn="base">
              <a:buFont typeface="Arial" panose="020B0604020202020204" pitchFamily="34" charset="0"/>
              <a:buChar char="•"/>
            </a:pPr>
            <a:r>
              <a:rPr lang="en-US" dirty="0">
                <a:solidFill>
                  <a:srgbClr val="7030A0"/>
                </a:solidFill>
              </a:rPr>
              <a:t>IDEs boost programmer productivity by integrating typical software development tasks such as editing source code, generating executables, and debugging into a single </a:t>
            </a:r>
            <a:r>
              <a:rPr lang="en-US" dirty="0" smtClean="0">
                <a:solidFill>
                  <a:srgbClr val="7030A0"/>
                </a:solidFill>
              </a:rPr>
              <a:t>appli</a:t>
            </a:r>
            <a:r>
              <a:rPr lang="en-US" dirty="0" smtClean="0">
                <a:solidFill>
                  <a:srgbClr val="7030A0"/>
                </a:solidFill>
                <a:latin typeface="Sohne"/>
              </a:rPr>
              <a:t>cations</a:t>
            </a:r>
          </a:p>
          <a:p>
            <a:pPr marL="342900" indent="-342900" fontAlgn="base">
              <a:buFont typeface="Arial" panose="020B0604020202020204" pitchFamily="34" charset="0"/>
              <a:buChar char="•"/>
            </a:pPr>
            <a:r>
              <a:rPr lang="en-US" dirty="0" smtClean="0">
                <a:solidFill>
                  <a:srgbClr val="002060"/>
                </a:solidFill>
              </a:rPr>
              <a:t>SDKs are software development kits that are intended to be utilized with certain platforms or programming languages.</a:t>
            </a:r>
          </a:p>
          <a:p>
            <a:pPr marL="342900" indent="-342900" fontAlgn="base">
              <a:buFont typeface="Arial" panose="020B0604020202020204" pitchFamily="34" charset="0"/>
              <a:buChar char="•"/>
            </a:pPr>
            <a:r>
              <a:rPr lang="en-US" dirty="0" smtClean="0">
                <a:solidFill>
                  <a:srgbClr val="002060"/>
                </a:solidFill>
              </a:rPr>
              <a:t>They are a set of software tools and programs that developers can utilize to create various applications for certain platforms. SDKs have documentation that explains the working of each code with examples to make it more comprehendible.  </a:t>
            </a:r>
          </a:p>
          <a:p>
            <a:pPr marL="342900" indent="-342900" fontAlgn="base">
              <a:buFont typeface="Arial" panose="020B0604020202020204" pitchFamily="34" charset="0"/>
              <a:buChar char="•"/>
            </a:pPr>
            <a:r>
              <a:rPr lang="en-US" dirty="0" smtClean="0">
                <a:solidFill>
                  <a:srgbClr val="002060"/>
                </a:solidFill>
              </a:rPr>
              <a:t>To use an SDK successfully, a developer must have an </a:t>
            </a:r>
            <a:r>
              <a:rPr lang="en-US" dirty="0" err="1" smtClean="0">
                <a:solidFill>
                  <a:srgbClr val="002060"/>
                </a:solidFill>
              </a:rPr>
              <a:t>iOS</a:t>
            </a:r>
            <a:r>
              <a:rPr lang="en-US" dirty="0" smtClean="0">
                <a:solidFill>
                  <a:srgbClr val="002060"/>
                </a:solidFill>
              </a:rPr>
              <a:t> SDK to create </a:t>
            </a:r>
            <a:r>
              <a:rPr lang="en-US" dirty="0" err="1" smtClean="0">
                <a:solidFill>
                  <a:srgbClr val="002060"/>
                </a:solidFill>
              </a:rPr>
              <a:t>iOS</a:t>
            </a:r>
            <a:r>
              <a:rPr lang="en-US" dirty="0" smtClean="0">
                <a:solidFill>
                  <a:srgbClr val="002060"/>
                </a:solidFill>
              </a:rPr>
              <a:t> apps, an Android toolkit to create Android apps, a Nordic SDK to create Bluetooth or wireless apps, and a VMware SDK to integrate with the VMware platform.  </a:t>
            </a:r>
          </a:p>
          <a:p>
            <a:pPr marL="342900" indent="-342900" fontAlgn="base">
              <a:buFont typeface="Arial" panose="020B0604020202020204" pitchFamily="34" charset="0"/>
              <a:buChar char="•"/>
            </a:pPr>
            <a:r>
              <a:rPr lang="en-US" dirty="0">
                <a:solidFill>
                  <a:srgbClr val="002060"/>
                </a:solidFill>
              </a:rPr>
              <a:t>A software development kit consists of application programming interfaces (APIs), documentation, libraries and processes, code samples, and guides that can be used and integrated into the developer’s apps.</a:t>
            </a:r>
          </a:p>
          <a:p>
            <a:pPr marL="342900" indent="-342900" fontAlgn="base">
              <a:buFont typeface="Arial" panose="020B0604020202020204" pitchFamily="34" charset="0"/>
              <a:buChar char="•"/>
            </a:pPr>
            <a:r>
              <a:rPr lang="en-US" dirty="0">
                <a:solidFill>
                  <a:srgbClr val="002060"/>
                </a:solidFill>
              </a:rPr>
              <a:t>An SDK uses an application programming interface to communicate with other software or applications. </a:t>
            </a:r>
          </a:p>
          <a:p>
            <a:pPr marL="342900" indent="-342900" fontAlgn="base">
              <a:buFont typeface="Arial" panose="020B0604020202020204" pitchFamily="34" charset="0"/>
              <a:buChar char="•"/>
            </a:pPr>
            <a:r>
              <a:rPr lang="en-US" dirty="0">
                <a:solidFill>
                  <a:srgbClr val="002060"/>
                </a:solidFill>
              </a:rPr>
              <a:t>It enables developers to make their applications more functional and helps make it faster and easier to design the standard components of their apps. SDKs can be used for simple features such as location services, logging in, mobile payments, etc.  </a:t>
            </a:r>
          </a:p>
          <a:p>
            <a:pPr marL="342900" indent="-342900" fontAlgn="base">
              <a:buFont typeface="Arial" panose="020B0604020202020204" pitchFamily="34" charset="0"/>
              <a:buChar char="•"/>
            </a:pPr>
            <a:r>
              <a:rPr lang="en-US" dirty="0">
                <a:solidFill>
                  <a:srgbClr val="002060"/>
                </a:solidFill>
              </a:rPr>
              <a:t>There are certain software development kits that can assist developers in developing more advanced app features, like </a:t>
            </a:r>
            <a:r>
              <a:rPr lang="en-US" u="sng" dirty="0">
                <a:solidFill>
                  <a:srgbClr val="002060"/>
                </a:solidFill>
                <a:hlinkClick r:id="rId2" tooltip="virtual reality"/>
              </a:rPr>
              <a:t>virtual reality</a:t>
            </a:r>
            <a:r>
              <a:rPr lang="en-US" dirty="0">
                <a:solidFill>
                  <a:srgbClr val="002060"/>
                </a:solidFill>
              </a:rPr>
              <a:t>, augmented reality, etc</a:t>
            </a:r>
            <a:r>
              <a:rPr lang="en-US" dirty="0" smtClean="0">
                <a:solidFill>
                  <a:srgbClr val="002060"/>
                </a:solidFill>
              </a:rPr>
              <a:t>.</a:t>
            </a:r>
          </a:p>
        </p:txBody>
      </p:sp>
      <p:sp>
        <p:nvSpPr>
          <p:cNvPr id="3" name="TextBox 2"/>
          <p:cNvSpPr txBox="1"/>
          <p:nvPr/>
        </p:nvSpPr>
        <p:spPr>
          <a:xfrm>
            <a:off x="3200400" y="38100"/>
            <a:ext cx="2106539" cy="523220"/>
          </a:xfrm>
          <a:prstGeom prst="rect">
            <a:avLst/>
          </a:prstGeom>
          <a:noFill/>
        </p:spPr>
        <p:txBody>
          <a:bodyPr wrap="none" rtlCol="0">
            <a:spAutoFit/>
          </a:bodyPr>
          <a:lstStyle/>
          <a:p>
            <a:r>
              <a:rPr lang="en-US" sz="2800" smtClean="0">
                <a:solidFill>
                  <a:srgbClr val="FF0000"/>
                </a:solidFill>
              </a:rPr>
              <a:t>What </a:t>
            </a:r>
            <a:r>
              <a:rPr lang="en-US" sz="2800" dirty="0" smtClean="0">
                <a:solidFill>
                  <a:srgbClr val="FF0000"/>
                </a:solidFill>
              </a:rPr>
              <a:t>is SDK?</a:t>
            </a:r>
            <a:endParaRPr lang="en-US" sz="2800" dirty="0">
              <a:solidFill>
                <a:srgbClr val="FF0000"/>
              </a:solidFill>
            </a:endParaRPr>
          </a:p>
        </p:txBody>
      </p:sp>
    </p:spTree>
    <p:extLst>
      <p:ext uri="{BB962C8B-B14F-4D97-AF65-F5344CB8AC3E}">
        <p14:creationId xmlns:p14="http://schemas.microsoft.com/office/powerpoint/2010/main" val="2871874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704" t="14432" r="21666" b="9662"/>
          <a:stretch/>
        </p:blipFill>
        <p:spPr>
          <a:xfrm>
            <a:off x="752475" y="182879"/>
            <a:ext cx="11001375" cy="6324412"/>
          </a:xfrm>
          <a:prstGeom prst="rect">
            <a:avLst/>
          </a:prstGeom>
        </p:spPr>
      </p:pic>
    </p:spTree>
    <p:extLst>
      <p:ext uri="{BB962C8B-B14F-4D97-AF65-F5344CB8AC3E}">
        <p14:creationId xmlns:p14="http://schemas.microsoft.com/office/powerpoint/2010/main" val="2604733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10027528"/>
              </p:ext>
            </p:extLst>
          </p:nvPr>
        </p:nvGraphicFramePr>
        <p:xfrm>
          <a:off x="390524" y="904875"/>
          <a:ext cx="11725276" cy="5176394"/>
        </p:xfrm>
        <a:graphic>
          <a:graphicData uri="http://schemas.openxmlformats.org/drawingml/2006/table">
            <a:tbl>
              <a:tblPr/>
              <a:tblGrid>
                <a:gridCol w="3048001"/>
                <a:gridCol w="4286250"/>
                <a:gridCol w="4391025"/>
              </a:tblGrid>
              <a:tr h="392220">
                <a:tc>
                  <a:txBody>
                    <a:bodyPr/>
                    <a:lstStyle/>
                    <a:p>
                      <a:r>
                        <a:rPr lang="en-US" sz="2000" b="1" dirty="0">
                          <a:effectLst/>
                        </a:rPr>
                        <a:t>Parameters of Comparison</a:t>
                      </a:r>
                      <a:r>
                        <a:rPr lang="en-US" sz="2000" dirty="0">
                          <a:effectLst/>
                        </a:rPr>
                        <a:t> </a:t>
                      </a:r>
                    </a:p>
                  </a:txBody>
                  <a:tcPr marL="27575" marR="27575" marT="27575" marB="27575" anchor="ctr">
                    <a:lnL>
                      <a:noFill/>
                    </a:lnL>
                    <a:lnR>
                      <a:noFill/>
                    </a:lnR>
                    <a:lnT>
                      <a:noFill/>
                    </a:lnT>
                    <a:lnB>
                      <a:noFill/>
                    </a:lnB>
                  </a:tcPr>
                </a:tc>
                <a:tc>
                  <a:txBody>
                    <a:bodyPr/>
                    <a:lstStyle/>
                    <a:p>
                      <a:r>
                        <a:rPr lang="en-US" sz="2000" b="1">
                          <a:effectLst/>
                        </a:rPr>
                        <a:t>SDK</a:t>
                      </a:r>
                      <a:r>
                        <a:rPr lang="en-US" sz="2000">
                          <a:effectLst/>
                        </a:rPr>
                        <a:t> </a:t>
                      </a:r>
                    </a:p>
                  </a:txBody>
                  <a:tcPr marL="27575" marR="27575" marT="27575" marB="27575" anchor="ctr">
                    <a:lnL>
                      <a:noFill/>
                    </a:lnL>
                    <a:lnR>
                      <a:noFill/>
                    </a:lnR>
                    <a:lnT>
                      <a:noFill/>
                    </a:lnT>
                    <a:lnB>
                      <a:noFill/>
                    </a:lnB>
                  </a:tcPr>
                </a:tc>
                <a:tc>
                  <a:txBody>
                    <a:bodyPr/>
                    <a:lstStyle/>
                    <a:p>
                      <a:r>
                        <a:rPr lang="en-US" sz="2000" b="1">
                          <a:effectLst/>
                        </a:rPr>
                        <a:t>IDE</a:t>
                      </a:r>
                      <a:r>
                        <a:rPr lang="en-US" sz="2000">
                          <a:effectLst/>
                        </a:rPr>
                        <a:t> </a:t>
                      </a:r>
                    </a:p>
                  </a:txBody>
                  <a:tcPr marL="27575" marR="27575" marT="27575" marB="27575" anchor="ctr">
                    <a:lnL>
                      <a:noFill/>
                    </a:lnL>
                    <a:lnR>
                      <a:noFill/>
                    </a:lnR>
                    <a:lnT>
                      <a:noFill/>
                    </a:lnT>
                    <a:lnB>
                      <a:noFill/>
                    </a:lnB>
                  </a:tcPr>
                </a:tc>
              </a:tr>
              <a:tr h="558283">
                <a:tc>
                  <a:txBody>
                    <a:bodyPr/>
                    <a:lstStyle/>
                    <a:p>
                      <a:r>
                        <a:rPr lang="en-US" sz="2000" b="1" dirty="0">
                          <a:effectLst/>
                        </a:rPr>
                        <a:t>Full-Form</a:t>
                      </a:r>
                      <a:r>
                        <a:rPr lang="en-US" sz="2000" dirty="0">
                          <a:effectLst/>
                        </a:rPr>
                        <a:t> </a:t>
                      </a:r>
                    </a:p>
                  </a:txBody>
                  <a:tcPr marL="27575" marR="27575" marT="27575" marB="27575" anchor="ctr">
                    <a:lnL>
                      <a:noFill/>
                    </a:lnL>
                    <a:lnR>
                      <a:noFill/>
                    </a:lnR>
                    <a:lnT>
                      <a:noFill/>
                    </a:lnT>
                    <a:lnB>
                      <a:noFill/>
                    </a:lnB>
                  </a:tcPr>
                </a:tc>
                <a:tc>
                  <a:txBody>
                    <a:bodyPr/>
                    <a:lstStyle/>
                    <a:p>
                      <a:r>
                        <a:rPr lang="en-US" sz="2000">
                          <a:effectLst/>
                        </a:rPr>
                        <a:t>Software development kit </a:t>
                      </a:r>
                    </a:p>
                  </a:txBody>
                  <a:tcPr marL="27575" marR="27575" marT="27575" marB="27575" anchor="ctr">
                    <a:lnL>
                      <a:noFill/>
                    </a:lnL>
                    <a:lnR>
                      <a:noFill/>
                    </a:lnR>
                    <a:lnT>
                      <a:noFill/>
                    </a:lnT>
                    <a:lnB>
                      <a:noFill/>
                    </a:lnB>
                  </a:tcPr>
                </a:tc>
                <a:tc>
                  <a:txBody>
                    <a:bodyPr/>
                    <a:lstStyle/>
                    <a:p>
                      <a:r>
                        <a:rPr lang="en-US" sz="2000">
                          <a:effectLst/>
                        </a:rPr>
                        <a:t>Integrated Development Environment </a:t>
                      </a:r>
                    </a:p>
                  </a:txBody>
                  <a:tcPr marL="27575" marR="27575" marT="27575" marB="27575" anchor="ctr">
                    <a:lnL>
                      <a:noFill/>
                    </a:lnL>
                    <a:lnR>
                      <a:noFill/>
                    </a:lnR>
                    <a:lnT>
                      <a:noFill/>
                    </a:lnT>
                    <a:lnB>
                      <a:noFill/>
                    </a:lnB>
                  </a:tcPr>
                </a:tc>
              </a:tr>
              <a:tr h="890410">
                <a:tc>
                  <a:txBody>
                    <a:bodyPr/>
                    <a:lstStyle/>
                    <a:p>
                      <a:r>
                        <a:rPr lang="en-US" sz="2000" b="1" dirty="0">
                          <a:effectLst/>
                        </a:rPr>
                        <a:t>Uses</a:t>
                      </a:r>
                      <a:r>
                        <a:rPr lang="en-US" sz="2000" dirty="0">
                          <a:effectLst/>
                        </a:rPr>
                        <a:t> </a:t>
                      </a:r>
                    </a:p>
                  </a:txBody>
                  <a:tcPr marL="27575" marR="27575" marT="27575" marB="27575" anchor="ctr">
                    <a:lnL>
                      <a:noFill/>
                    </a:lnL>
                    <a:lnR>
                      <a:noFill/>
                    </a:lnR>
                    <a:lnT>
                      <a:noFill/>
                    </a:lnT>
                    <a:lnB>
                      <a:noFill/>
                    </a:lnB>
                  </a:tcPr>
                </a:tc>
                <a:tc>
                  <a:txBody>
                    <a:bodyPr/>
                    <a:lstStyle/>
                    <a:p>
                      <a:r>
                        <a:rPr lang="en-US" sz="2000">
                          <a:effectLst/>
                        </a:rPr>
                        <a:t>It adds functionality to applications and programs. </a:t>
                      </a:r>
                    </a:p>
                  </a:txBody>
                  <a:tcPr marL="27575" marR="27575" marT="27575" marB="27575" anchor="ctr">
                    <a:lnL>
                      <a:noFill/>
                    </a:lnL>
                    <a:lnR>
                      <a:noFill/>
                    </a:lnR>
                    <a:lnT>
                      <a:noFill/>
                    </a:lnT>
                    <a:lnB>
                      <a:noFill/>
                    </a:lnB>
                  </a:tcPr>
                </a:tc>
                <a:tc>
                  <a:txBody>
                    <a:bodyPr/>
                    <a:lstStyle/>
                    <a:p>
                      <a:r>
                        <a:rPr lang="en-US" sz="2000">
                          <a:effectLst/>
                        </a:rPr>
                        <a:t>It is used to write and test codes. </a:t>
                      </a:r>
                    </a:p>
                  </a:txBody>
                  <a:tcPr marL="27575" marR="27575" marT="27575" marB="27575" anchor="ctr">
                    <a:lnL>
                      <a:noFill/>
                    </a:lnL>
                    <a:lnR>
                      <a:noFill/>
                    </a:lnR>
                    <a:lnT>
                      <a:noFill/>
                    </a:lnT>
                    <a:lnB>
                      <a:noFill/>
                    </a:lnB>
                  </a:tcPr>
                </a:tc>
              </a:tr>
              <a:tr h="558283">
                <a:tc>
                  <a:txBody>
                    <a:bodyPr/>
                    <a:lstStyle/>
                    <a:p>
                      <a:r>
                        <a:rPr lang="en-US" sz="2000" b="1" dirty="0">
                          <a:effectLst/>
                        </a:rPr>
                        <a:t>Purpose</a:t>
                      </a:r>
                      <a:r>
                        <a:rPr lang="en-US" sz="2000" dirty="0">
                          <a:effectLst/>
                        </a:rPr>
                        <a:t>  </a:t>
                      </a:r>
                    </a:p>
                  </a:txBody>
                  <a:tcPr marL="27575" marR="27575" marT="27575" marB="27575" anchor="ctr">
                    <a:lnL>
                      <a:noFill/>
                    </a:lnL>
                    <a:lnR>
                      <a:noFill/>
                    </a:lnR>
                    <a:lnT>
                      <a:noFill/>
                    </a:lnT>
                    <a:lnB>
                      <a:noFill/>
                    </a:lnB>
                  </a:tcPr>
                </a:tc>
                <a:tc>
                  <a:txBody>
                    <a:bodyPr/>
                    <a:lstStyle/>
                    <a:p>
                      <a:r>
                        <a:rPr lang="en-US" sz="2000" dirty="0">
                          <a:effectLst/>
                        </a:rPr>
                        <a:t>It provides programming tools. </a:t>
                      </a:r>
                    </a:p>
                  </a:txBody>
                  <a:tcPr marL="27575" marR="27575" marT="27575" marB="27575" anchor="ctr">
                    <a:lnL>
                      <a:noFill/>
                    </a:lnL>
                    <a:lnR>
                      <a:noFill/>
                    </a:lnR>
                    <a:lnT>
                      <a:noFill/>
                    </a:lnT>
                    <a:lnB>
                      <a:noFill/>
                    </a:lnB>
                  </a:tcPr>
                </a:tc>
                <a:tc>
                  <a:txBody>
                    <a:bodyPr/>
                    <a:lstStyle/>
                    <a:p>
                      <a:r>
                        <a:rPr lang="en-US" sz="2000">
                          <a:effectLst/>
                        </a:rPr>
                        <a:t>It provides an interface. </a:t>
                      </a:r>
                    </a:p>
                  </a:txBody>
                  <a:tcPr marL="27575" marR="27575" marT="27575" marB="27575" anchor="ctr">
                    <a:lnL>
                      <a:noFill/>
                    </a:lnL>
                    <a:lnR>
                      <a:noFill/>
                    </a:lnR>
                    <a:lnT>
                      <a:noFill/>
                    </a:lnT>
                    <a:lnB>
                      <a:noFill/>
                    </a:lnB>
                  </a:tcPr>
                </a:tc>
              </a:tr>
              <a:tr h="1554662">
                <a:tc>
                  <a:txBody>
                    <a:bodyPr/>
                    <a:lstStyle/>
                    <a:p>
                      <a:r>
                        <a:rPr lang="en-US" sz="2000" b="1" dirty="0">
                          <a:effectLst/>
                        </a:rPr>
                        <a:t>Tools</a:t>
                      </a:r>
                      <a:r>
                        <a:rPr lang="en-US" sz="2000" dirty="0">
                          <a:effectLst/>
                        </a:rPr>
                        <a:t> </a:t>
                      </a:r>
                    </a:p>
                  </a:txBody>
                  <a:tcPr marL="27575" marR="27575" marT="27575" marB="27575" anchor="ctr">
                    <a:lnL>
                      <a:noFill/>
                    </a:lnL>
                    <a:lnR>
                      <a:noFill/>
                    </a:lnR>
                    <a:lnT>
                      <a:noFill/>
                    </a:lnT>
                    <a:lnB>
                      <a:noFill/>
                    </a:lnB>
                  </a:tcPr>
                </a:tc>
                <a:tc>
                  <a:txBody>
                    <a:bodyPr/>
                    <a:lstStyle/>
                    <a:p>
                      <a:r>
                        <a:rPr lang="en-US" sz="2000">
                          <a:effectLst/>
                        </a:rPr>
                        <a:t>It consists of documentation, processes, libraries, code samples, and guides. </a:t>
                      </a:r>
                    </a:p>
                  </a:txBody>
                  <a:tcPr marL="27575" marR="27575" marT="27575" marB="27575" anchor="ctr">
                    <a:lnL>
                      <a:noFill/>
                    </a:lnL>
                    <a:lnR>
                      <a:noFill/>
                    </a:lnR>
                    <a:lnT>
                      <a:noFill/>
                    </a:lnT>
                    <a:lnB>
                      <a:noFill/>
                    </a:lnB>
                  </a:tcPr>
                </a:tc>
                <a:tc>
                  <a:txBody>
                    <a:bodyPr/>
                    <a:lstStyle/>
                    <a:p>
                      <a:r>
                        <a:rPr lang="en-US" sz="2000">
                          <a:effectLst/>
                        </a:rPr>
                        <a:t>Ide consists of auto-documentation, build automation, libraries debugger and </a:t>
                      </a:r>
                      <a:r>
                        <a:rPr lang="en-US" sz="2000" u="sng">
                          <a:solidFill>
                            <a:srgbClr val="2C40D0"/>
                          </a:solidFill>
                          <a:effectLst/>
                          <a:hlinkClick r:id="rId2" tooltip="translator"/>
                        </a:rPr>
                        <a:t>translator</a:t>
                      </a:r>
                      <a:r>
                        <a:rPr lang="en-US" sz="2000">
                          <a:effectLst/>
                        </a:rPr>
                        <a:t>. </a:t>
                      </a:r>
                    </a:p>
                  </a:txBody>
                  <a:tcPr marL="27575" marR="27575" marT="27575" marB="27575" anchor="ctr">
                    <a:lnL>
                      <a:noFill/>
                    </a:lnL>
                    <a:lnR>
                      <a:noFill/>
                    </a:lnR>
                    <a:lnT>
                      <a:noFill/>
                    </a:lnT>
                    <a:lnB>
                      <a:noFill/>
                    </a:lnB>
                  </a:tcPr>
                </a:tc>
              </a:tr>
              <a:tr h="1222536">
                <a:tc>
                  <a:txBody>
                    <a:bodyPr/>
                    <a:lstStyle/>
                    <a:p>
                      <a:r>
                        <a:rPr lang="en-US" sz="2000" b="1" dirty="0">
                          <a:effectLst/>
                        </a:rPr>
                        <a:t>Types</a:t>
                      </a:r>
                      <a:r>
                        <a:rPr lang="en-US" sz="2000" dirty="0">
                          <a:effectLst/>
                        </a:rPr>
                        <a:t> </a:t>
                      </a:r>
                    </a:p>
                  </a:txBody>
                  <a:tcPr marL="27575" marR="27575" marT="27575" marB="27575" anchor="ctr">
                    <a:lnL>
                      <a:noFill/>
                    </a:lnL>
                    <a:lnR>
                      <a:noFill/>
                    </a:lnR>
                    <a:lnT>
                      <a:noFill/>
                    </a:lnT>
                    <a:lnB>
                      <a:noFill/>
                    </a:lnB>
                  </a:tcPr>
                </a:tc>
                <a:tc>
                  <a:txBody>
                    <a:bodyPr/>
                    <a:lstStyle/>
                    <a:p>
                      <a:r>
                        <a:rPr lang="en-US" sz="2000">
                          <a:effectLst/>
                        </a:rPr>
                        <a:t>Platform SDKs, Extension SDKs, Structure SDKs </a:t>
                      </a:r>
                    </a:p>
                  </a:txBody>
                  <a:tcPr marL="27575" marR="27575" marT="27575" marB="27575" anchor="ctr">
                    <a:lnL>
                      <a:noFill/>
                    </a:lnL>
                    <a:lnR>
                      <a:noFill/>
                    </a:lnR>
                    <a:lnT>
                      <a:noFill/>
                    </a:lnT>
                    <a:lnB>
                      <a:noFill/>
                    </a:lnB>
                  </a:tcPr>
                </a:tc>
                <a:tc>
                  <a:txBody>
                    <a:bodyPr/>
                    <a:lstStyle/>
                    <a:p>
                      <a:r>
                        <a:rPr lang="en-US" sz="2000" dirty="0">
                          <a:effectLst/>
                        </a:rPr>
                        <a:t>Cloud-based, Mobile applications, HTML, Apple or Microsoft development. </a:t>
                      </a:r>
                    </a:p>
                  </a:txBody>
                  <a:tcPr marL="27575" marR="27575" marT="27575" marB="27575" anchor="ctr">
                    <a:lnL>
                      <a:noFill/>
                    </a:lnL>
                    <a:lnR>
                      <a:noFill/>
                    </a:lnR>
                    <a:lnT>
                      <a:noFill/>
                    </a:lnT>
                    <a:lnB>
                      <a:noFill/>
                    </a:lnB>
                  </a:tcPr>
                </a:tc>
              </a:tr>
            </a:tbl>
          </a:graphicData>
        </a:graphic>
      </p:graphicFrame>
      <p:sp>
        <p:nvSpPr>
          <p:cNvPr id="3" name="Rectangle 1"/>
          <p:cNvSpPr>
            <a:spLocks noChangeArrowheads="1"/>
          </p:cNvSpPr>
          <p:nvPr/>
        </p:nvSpPr>
        <p:spPr bwMode="auto">
          <a:xfrm>
            <a:off x="2965315" y="16821"/>
            <a:ext cx="4834647" cy="818204"/>
          </a:xfrm>
          <a:prstGeom prst="rect">
            <a:avLst/>
          </a:prstGeom>
          <a:solidFill>
            <a:srgbClr val="2122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FFFF"/>
                </a:solidFill>
                <a:effectLst/>
                <a:latin typeface="roboto"/>
              </a:rPr>
              <a:t>Comparison Table Between SDK and 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rPr>
              <a:t/>
            </a:r>
            <a:br>
              <a:rPr kumimoji="0" lang="en-US" sz="800" b="0" i="0" u="none" strike="noStrike" cap="none" normalizeH="0" baseline="0" dirty="0" smtClean="0">
                <a:ln>
                  <a:noFill/>
                </a:ln>
                <a:solidFill>
                  <a:schemeClr val="tx1"/>
                </a:solidFill>
                <a:effectLst/>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380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225" y="3105835"/>
            <a:ext cx="8486775" cy="369332"/>
          </a:xfrm>
          <a:prstGeom prst="rect">
            <a:avLst/>
          </a:prstGeom>
        </p:spPr>
        <p:txBody>
          <a:bodyPr wrap="square">
            <a:spAutoFit/>
          </a:bodyPr>
          <a:lstStyle/>
          <a:p>
            <a:r>
              <a:rPr lang="en-US" dirty="0"/>
              <a:t>https://zerotomastery.io/blog/best-programming-languages-to-learn-in-2022/</a:t>
            </a:r>
          </a:p>
        </p:txBody>
      </p:sp>
    </p:spTree>
    <p:extLst>
      <p:ext uri="{BB962C8B-B14F-4D97-AF65-F5344CB8AC3E}">
        <p14:creationId xmlns:p14="http://schemas.microsoft.com/office/powerpoint/2010/main" val="2846036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791" t="25287" r="47861" b="28212"/>
          <a:stretch/>
        </p:blipFill>
        <p:spPr>
          <a:xfrm>
            <a:off x="657764" y="133500"/>
            <a:ext cx="10943686" cy="6587098"/>
          </a:xfrm>
          <a:prstGeom prst="rect">
            <a:avLst/>
          </a:prstGeom>
        </p:spPr>
      </p:pic>
    </p:spTree>
    <p:extLst>
      <p:ext uri="{BB962C8B-B14F-4D97-AF65-F5344CB8AC3E}">
        <p14:creationId xmlns:p14="http://schemas.microsoft.com/office/powerpoint/2010/main" val="118753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682" t="24351" r="47753" b="27633"/>
          <a:stretch/>
        </p:blipFill>
        <p:spPr>
          <a:xfrm>
            <a:off x="647699" y="182876"/>
            <a:ext cx="11058525" cy="6526067"/>
          </a:xfrm>
          <a:prstGeom prst="rect">
            <a:avLst/>
          </a:prstGeom>
        </p:spPr>
      </p:pic>
    </p:spTree>
    <p:extLst>
      <p:ext uri="{BB962C8B-B14F-4D97-AF65-F5344CB8AC3E}">
        <p14:creationId xmlns:p14="http://schemas.microsoft.com/office/powerpoint/2010/main" val="1172110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695" t="25012" r="47624" b="27896"/>
          <a:stretch/>
        </p:blipFill>
        <p:spPr>
          <a:xfrm>
            <a:off x="436934" y="210157"/>
            <a:ext cx="11069266" cy="6577736"/>
          </a:xfrm>
          <a:prstGeom prst="rect">
            <a:avLst/>
          </a:prstGeom>
        </p:spPr>
      </p:pic>
    </p:spTree>
    <p:extLst>
      <p:ext uri="{BB962C8B-B14F-4D97-AF65-F5344CB8AC3E}">
        <p14:creationId xmlns:p14="http://schemas.microsoft.com/office/powerpoint/2010/main" val="3892888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82" t="24067" r="47412" b="28463"/>
          <a:stretch/>
        </p:blipFill>
        <p:spPr>
          <a:xfrm>
            <a:off x="417478" y="256769"/>
            <a:ext cx="11260172" cy="6536019"/>
          </a:xfrm>
          <a:prstGeom prst="rect">
            <a:avLst/>
          </a:prstGeom>
        </p:spPr>
      </p:pic>
    </p:spTree>
    <p:extLst>
      <p:ext uri="{BB962C8B-B14F-4D97-AF65-F5344CB8AC3E}">
        <p14:creationId xmlns:p14="http://schemas.microsoft.com/office/powerpoint/2010/main" val="3350161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83" t="25201" r="47518" b="27139"/>
          <a:stretch/>
        </p:blipFill>
        <p:spPr>
          <a:xfrm>
            <a:off x="703228" y="67485"/>
            <a:ext cx="10841071" cy="6793579"/>
          </a:xfrm>
          <a:prstGeom prst="rect">
            <a:avLst/>
          </a:prstGeom>
        </p:spPr>
      </p:pic>
    </p:spTree>
    <p:extLst>
      <p:ext uri="{BB962C8B-B14F-4D97-AF65-F5344CB8AC3E}">
        <p14:creationId xmlns:p14="http://schemas.microsoft.com/office/powerpoint/2010/main" val="318751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88" t="24822" r="47624" b="28086"/>
          <a:stretch/>
        </p:blipFill>
        <p:spPr>
          <a:xfrm>
            <a:off x="617706" y="267105"/>
            <a:ext cx="10888494" cy="6550524"/>
          </a:xfrm>
          <a:prstGeom prst="rect">
            <a:avLst/>
          </a:prstGeom>
        </p:spPr>
      </p:pic>
    </p:spTree>
    <p:extLst>
      <p:ext uri="{BB962C8B-B14F-4D97-AF65-F5344CB8AC3E}">
        <p14:creationId xmlns:p14="http://schemas.microsoft.com/office/powerpoint/2010/main" val="3555839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802" t="25012" r="47730" b="27139"/>
          <a:stretch/>
        </p:blipFill>
        <p:spPr>
          <a:xfrm>
            <a:off x="618112" y="314933"/>
            <a:ext cx="10488038" cy="6389804"/>
          </a:xfrm>
          <a:prstGeom prst="rect">
            <a:avLst/>
          </a:prstGeom>
        </p:spPr>
      </p:pic>
    </p:spTree>
    <p:extLst>
      <p:ext uri="{BB962C8B-B14F-4D97-AF65-F5344CB8AC3E}">
        <p14:creationId xmlns:p14="http://schemas.microsoft.com/office/powerpoint/2010/main" val="3979740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612</Words>
  <Application>Microsoft Office PowerPoint</Application>
  <PresentationFormat>Widescreen</PresentationFormat>
  <Paragraphs>74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roboto</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to Learn and Use C programming Language–  C is a the Most Greenest Programming Language</vt:lpstr>
      <vt:lpstr>PowerPoint Presentation</vt:lpstr>
      <vt:lpstr>PowerPoint Presentation</vt:lpstr>
      <vt:lpstr>PowerPoint Presentation</vt:lpstr>
      <vt:lpstr>PowerPoint Presentation</vt:lpstr>
      <vt:lpstr>Programming Language Environment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30</cp:revision>
  <dcterms:created xsi:type="dcterms:W3CDTF">2022-11-13T00:33:40Z</dcterms:created>
  <dcterms:modified xsi:type="dcterms:W3CDTF">2023-08-28T03:23:00Z</dcterms:modified>
</cp:coreProperties>
</file>